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6291" r:id="rId1"/>
    <p:sldMasterId id="2147488669" r:id="rId2"/>
  </p:sldMasterIdLst>
  <p:notesMasterIdLst>
    <p:notesMasterId r:id="rId8"/>
  </p:notesMasterIdLst>
  <p:handoutMasterIdLst>
    <p:handoutMasterId r:id="rId9"/>
  </p:handoutMasterIdLst>
  <p:sldIdLst>
    <p:sldId id="431" r:id="rId3"/>
    <p:sldId id="515" r:id="rId4"/>
    <p:sldId id="501" r:id="rId5"/>
    <p:sldId id="516" r:id="rId6"/>
    <p:sldId id="508" r:id="rId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tx1"/>
      </a:buClr>
      <a:buFont typeface="Wingdings" pitchFamily="2" charset="2"/>
      <a:buChar char="p"/>
      <a:defRPr sz="3200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20000"/>
      </a:spcBef>
      <a:spcAft>
        <a:spcPct val="0"/>
      </a:spcAft>
      <a:buClr>
        <a:schemeClr val="tx1"/>
      </a:buClr>
      <a:buFont typeface="Wingdings" pitchFamily="2" charset="2"/>
      <a:buChar char="p"/>
      <a:defRPr sz="3200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20000"/>
      </a:spcBef>
      <a:spcAft>
        <a:spcPct val="0"/>
      </a:spcAft>
      <a:buClr>
        <a:schemeClr val="tx1"/>
      </a:buClr>
      <a:buFont typeface="Wingdings" pitchFamily="2" charset="2"/>
      <a:buChar char="p"/>
      <a:defRPr sz="3200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20000"/>
      </a:spcBef>
      <a:spcAft>
        <a:spcPct val="0"/>
      </a:spcAft>
      <a:buClr>
        <a:schemeClr val="tx1"/>
      </a:buClr>
      <a:buFont typeface="Wingdings" pitchFamily="2" charset="2"/>
      <a:buChar char="p"/>
      <a:defRPr sz="3200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20000"/>
      </a:spcBef>
      <a:spcAft>
        <a:spcPct val="0"/>
      </a:spcAft>
      <a:buClr>
        <a:schemeClr val="tx1"/>
      </a:buClr>
      <a:buFont typeface="Wingdings" pitchFamily="2" charset="2"/>
      <a:buChar char="p"/>
      <a:defRPr sz="3200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6BA5230A-D42D-4946-8C2F-59BA7072FC05}">
          <p14:sldIdLst>
            <p14:sldId id="431"/>
            <p14:sldId id="515"/>
            <p14:sldId id="501"/>
            <p14:sldId id="516"/>
            <p14:sldId id="50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534365-D0F7-41EE-B6D3-DED1B856117C}" v="4" dt="2023-04-19T14:03:32.5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80" autoAdjust="0"/>
    <p:restoredTop sz="76508" autoAdjust="0"/>
  </p:normalViewPr>
  <p:slideViewPr>
    <p:cSldViewPr>
      <p:cViewPr varScale="1">
        <p:scale>
          <a:sx n="64" d="100"/>
          <a:sy n="64" d="100"/>
        </p:scale>
        <p:origin x="2093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eil Briggs" userId="33420f2d286a03ee" providerId="LiveId" clId="{8C534365-D0F7-41EE-B6D3-DED1B856117C}"/>
    <pc:docChg chg="custSel addSld modSld modSection">
      <pc:chgData name="Neil Briggs" userId="33420f2d286a03ee" providerId="LiveId" clId="{8C534365-D0F7-41EE-B6D3-DED1B856117C}" dt="2023-04-19T14:04:49.182" v="117" actId="478"/>
      <pc:docMkLst>
        <pc:docMk/>
      </pc:docMkLst>
      <pc:sldChg chg="modSp mod">
        <pc:chgData name="Neil Briggs" userId="33420f2d286a03ee" providerId="LiveId" clId="{8C534365-D0F7-41EE-B6D3-DED1B856117C}" dt="2023-04-19T13:55:43.666" v="1" actId="20577"/>
        <pc:sldMkLst>
          <pc:docMk/>
          <pc:sldMk cId="0" sldId="431"/>
        </pc:sldMkLst>
        <pc:spChg chg="mod">
          <ac:chgData name="Neil Briggs" userId="33420f2d286a03ee" providerId="LiveId" clId="{8C534365-D0F7-41EE-B6D3-DED1B856117C}" dt="2023-04-19T13:55:43.666" v="1" actId="20577"/>
          <ac:spMkLst>
            <pc:docMk/>
            <pc:sldMk cId="0" sldId="431"/>
            <ac:spMk id="6147" creationId="{00000000-0000-0000-0000-000000000000}"/>
          </ac:spMkLst>
        </pc:spChg>
      </pc:sldChg>
      <pc:sldChg chg="addSp delSp modSp mod">
        <pc:chgData name="Neil Briggs" userId="33420f2d286a03ee" providerId="LiveId" clId="{8C534365-D0F7-41EE-B6D3-DED1B856117C}" dt="2023-04-19T13:58:30.556" v="27" actId="14100"/>
        <pc:sldMkLst>
          <pc:docMk/>
          <pc:sldMk cId="213580631" sldId="501"/>
        </pc:sldMkLst>
        <pc:spChg chg="mod">
          <ac:chgData name="Neil Briggs" userId="33420f2d286a03ee" providerId="LiveId" clId="{8C534365-D0F7-41EE-B6D3-DED1B856117C}" dt="2023-04-19T13:57:42.808" v="21" actId="122"/>
          <ac:spMkLst>
            <pc:docMk/>
            <pc:sldMk cId="213580631" sldId="501"/>
            <ac:spMk id="4" creationId="{D2831E0F-DE06-48C2-8DB3-B2071817BA84}"/>
          </ac:spMkLst>
        </pc:spChg>
        <pc:graphicFrameChg chg="add mod modGraphic">
          <ac:chgData name="Neil Briggs" userId="33420f2d286a03ee" providerId="LiveId" clId="{8C534365-D0F7-41EE-B6D3-DED1B856117C}" dt="2023-04-19T13:58:30.556" v="27" actId="14100"/>
          <ac:graphicFrameMkLst>
            <pc:docMk/>
            <pc:sldMk cId="213580631" sldId="501"/>
            <ac:graphicFrameMk id="2" creationId="{C21D2F2B-F3A6-1477-23DF-E96A3BA85B72}"/>
          </ac:graphicFrameMkLst>
        </pc:graphicFrameChg>
        <pc:picChg chg="del">
          <ac:chgData name="Neil Briggs" userId="33420f2d286a03ee" providerId="LiveId" clId="{8C534365-D0F7-41EE-B6D3-DED1B856117C}" dt="2023-04-19T13:57:53.325" v="23" actId="478"/>
          <ac:picMkLst>
            <pc:docMk/>
            <pc:sldMk cId="213580631" sldId="501"/>
            <ac:picMk id="3" creationId="{98B36A64-EBE0-4926-A00F-861B4400280A}"/>
          </ac:picMkLst>
        </pc:picChg>
      </pc:sldChg>
      <pc:sldChg chg="delSp modSp mod">
        <pc:chgData name="Neil Briggs" userId="33420f2d286a03ee" providerId="LiveId" clId="{8C534365-D0F7-41EE-B6D3-DED1B856117C}" dt="2023-04-19T14:04:49.182" v="117" actId="478"/>
        <pc:sldMkLst>
          <pc:docMk/>
          <pc:sldMk cId="3315365442" sldId="508"/>
        </pc:sldMkLst>
        <pc:spChg chg="mod">
          <ac:chgData name="Neil Briggs" userId="33420f2d286a03ee" providerId="LiveId" clId="{8C534365-D0F7-41EE-B6D3-DED1B856117C}" dt="2023-04-19T14:04:45.834" v="116" actId="20577"/>
          <ac:spMkLst>
            <pc:docMk/>
            <pc:sldMk cId="3315365442" sldId="508"/>
            <ac:spMk id="4" creationId="{D2831E0F-DE06-48C2-8DB3-B2071817BA84}"/>
          </ac:spMkLst>
        </pc:spChg>
        <pc:picChg chg="del">
          <ac:chgData name="Neil Briggs" userId="33420f2d286a03ee" providerId="LiveId" clId="{8C534365-D0F7-41EE-B6D3-DED1B856117C}" dt="2023-04-19T14:04:49.182" v="117" actId="478"/>
          <ac:picMkLst>
            <pc:docMk/>
            <pc:sldMk cId="3315365442" sldId="508"/>
            <ac:picMk id="3" creationId="{A7BDF6E5-5743-4EDF-9F32-6EBF518DDCE0}"/>
          </ac:picMkLst>
        </pc:picChg>
      </pc:sldChg>
      <pc:sldChg chg="delSp modSp mod">
        <pc:chgData name="Neil Briggs" userId="33420f2d286a03ee" providerId="LiveId" clId="{8C534365-D0F7-41EE-B6D3-DED1B856117C}" dt="2023-04-19T13:57:48.231" v="22" actId="122"/>
        <pc:sldMkLst>
          <pc:docMk/>
          <pc:sldMk cId="3570888169" sldId="515"/>
        </pc:sldMkLst>
        <pc:spChg chg="mod">
          <ac:chgData name="Neil Briggs" userId="33420f2d286a03ee" providerId="LiveId" clId="{8C534365-D0F7-41EE-B6D3-DED1B856117C}" dt="2023-04-19T13:57:48.231" v="22" actId="122"/>
          <ac:spMkLst>
            <pc:docMk/>
            <pc:sldMk cId="3570888169" sldId="515"/>
            <ac:spMk id="3" creationId="{2CDF6683-0FDB-4720-A562-93EB123223E9}"/>
          </ac:spMkLst>
        </pc:spChg>
        <pc:picChg chg="del mod">
          <ac:chgData name="Neil Briggs" userId="33420f2d286a03ee" providerId="LiveId" clId="{8C534365-D0F7-41EE-B6D3-DED1B856117C}" dt="2023-04-19T13:57:18.430" v="15" actId="478"/>
          <ac:picMkLst>
            <pc:docMk/>
            <pc:sldMk cId="3570888169" sldId="515"/>
            <ac:picMk id="2" creationId="{69FAF9E7-5CC6-1F21-1D42-252D9BC17C41}"/>
          </ac:picMkLst>
        </pc:picChg>
        <pc:picChg chg="del">
          <ac:chgData name="Neil Briggs" userId="33420f2d286a03ee" providerId="LiveId" clId="{8C534365-D0F7-41EE-B6D3-DED1B856117C}" dt="2023-04-19T13:55:54.092" v="4" actId="478"/>
          <ac:picMkLst>
            <pc:docMk/>
            <pc:sldMk cId="3570888169" sldId="515"/>
            <ac:picMk id="4" creationId="{490AACF6-B7B4-4230-BC15-7543A59779C8}"/>
          </ac:picMkLst>
        </pc:picChg>
        <pc:picChg chg="mod">
          <ac:chgData name="Neil Briggs" userId="33420f2d286a03ee" providerId="LiveId" clId="{8C534365-D0F7-41EE-B6D3-DED1B856117C}" dt="2023-04-19T13:57:32.760" v="18" actId="14100"/>
          <ac:picMkLst>
            <pc:docMk/>
            <pc:sldMk cId="3570888169" sldId="515"/>
            <ac:picMk id="5" creationId="{184FD43D-B47B-28DC-918B-D8E3E60CC287}"/>
          </ac:picMkLst>
        </pc:picChg>
      </pc:sldChg>
      <pc:sldChg chg="addSp delSp modSp add mod">
        <pc:chgData name="Neil Briggs" userId="33420f2d286a03ee" providerId="LiveId" clId="{8C534365-D0F7-41EE-B6D3-DED1B856117C}" dt="2023-04-19T14:03:42.827" v="114" actId="14100"/>
        <pc:sldMkLst>
          <pc:docMk/>
          <pc:sldMk cId="154552894" sldId="516"/>
        </pc:sldMkLst>
        <pc:spChg chg="mod">
          <ac:chgData name="Neil Briggs" userId="33420f2d286a03ee" providerId="LiveId" clId="{8C534365-D0F7-41EE-B6D3-DED1B856117C}" dt="2023-04-19T14:01:01.104" v="108" actId="20577"/>
          <ac:spMkLst>
            <pc:docMk/>
            <pc:sldMk cId="154552894" sldId="516"/>
            <ac:spMk id="4" creationId="{D2831E0F-DE06-48C2-8DB3-B2071817BA84}"/>
          </ac:spMkLst>
        </pc:spChg>
        <pc:graphicFrameChg chg="del">
          <ac:chgData name="Neil Briggs" userId="33420f2d286a03ee" providerId="LiveId" clId="{8C534365-D0F7-41EE-B6D3-DED1B856117C}" dt="2023-04-19T14:01:09.579" v="109" actId="478"/>
          <ac:graphicFrameMkLst>
            <pc:docMk/>
            <pc:sldMk cId="154552894" sldId="516"/>
            <ac:graphicFrameMk id="2" creationId="{C21D2F2B-F3A6-1477-23DF-E96A3BA85B72}"/>
          </ac:graphicFrameMkLst>
        </pc:graphicFrameChg>
        <pc:graphicFrameChg chg="add mod modGraphic">
          <ac:chgData name="Neil Briggs" userId="33420f2d286a03ee" providerId="LiveId" clId="{8C534365-D0F7-41EE-B6D3-DED1B856117C}" dt="2023-04-19T14:03:42.827" v="114" actId="14100"/>
          <ac:graphicFrameMkLst>
            <pc:docMk/>
            <pc:sldMk cId="154552894" sldId="516"/>
            <ac:graphicFrameMk id="3" creationId="{1D531EAB-D12D-EFB1-0C25-452A6AB60640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223" tIns="45111" rIns="90223" bIns="45111" numCol="1" anchor="t" anchorCtr="0" compatLnSpc="1">
            <a:prstTxWarp prst="textNoShape">
              <a:avLst/>
            </a:prstTxWarp>
          </a:bodyPr>
          <a:lstStyle>
            <a:lvl1pPr defTabSz="901002">
              <a:spcBef>
                <a:spcPct val="0"/>
              </a:spcBef>
              <a:buClrTx/>
              <a:buFontTx/>
              <a:buNone/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9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223" tIns="45111" rIns="90223" bIns="45111" numCol="1" anchor="t" anchorCtr="0" compatLnSpc="1">
            <a:prstTxWarp prst="textNoShape">
              <a:avLst/>
            </a:prstTxWarp>
          </a:bodyPr>
          <a:lstStyle>
            <a:lvl1pPr algn="r" defTabSz="901002">
              <a:spcBef>
                <a:spcPct val="0"/>
              </a:spcBef>
              <a:buClrTx/>
              <a:buFontTx/>
              <a:buNone/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223" tIns="45111" rIns="90223" bIns="45111" numCol="1" anchor="b" anchorCtr="0" compatLnSpc="1">
            <a:prstTxWarp prst="textNoShape">
              <a:avLst/>
            </a:prstTxWarp>
          </a:bodyPr>
          <a:lstStyle>
            <a:lvl1pPr defTabSz="901002">
              <a:spcBef>
                <a:spcPct val="0"/>
              </a:spcBef>
              <a:buClrTx/>
              <a:buFontTx/>
              <a:buNone/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9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223" tIns="45111" rIns="90223" bIns="45111" numCol="1" anchor="b" anchorCtr="0" compatLnSpc="1">
            <a:prstTxWarp prst="textNoShape">
              <a:avLst/>
            </a:prstTxWarp>
          </a:bodyPr>
          <a:lstStyle>
            <a:lvl1pPr algn="r" defTabSz="901002">
              <a:spcBef>
                <a:spcPct val="0"/>
              </a:spcBef>
              <a:buClrTx/>
              <a:buFontTx/>
              <a:buNone/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30DD669-5F5C-4A3A-BD5A-CAABBFB710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613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2" tIns="46501" rIns="93002" bIns="46501" numCol="1" anchor="t" anchorCtr="0" compatLnSpc="1">
            <a:prstTxWarp prst="textNoShape">
              <a:avLst/>
            </a:prstTxWarp>
          </a:bodyPr>
          <a:lstStyle>
            <a:lvl1pPr defTabSz="929962">
              <a:spcBef>
                <a:spcPct val="0"/>
              </a:spcBef>
              <a:buClrTx/>
              <a:buFontTx/>
              <a:buNone/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9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2" tIns="46501" rIns="93002" bIns="46501" numCol="1" anchor="t" anchorCtr="0" compatLnSpc="1">
            <a:prstTxWarp prst="textNoShape">
              <a:avLst/>
            </a:prstTxWarp>
          </a:bodyPr>
          <a:lstStyle>
            <a:lvl1pPr algn="r" defTabSz="929962">
              <a:spcBef>
                <a:spcPct val="0"/>
              </a:spcBef>
              <a:buClrTx/>
              <a:buFontTx/>
              <a:buNone/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3250"/>
            <a:ext cx="560705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2" tIns="46501" rIns="93002" bIns="465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2" tIns="46501" rIns="93002" bIns="46501" numCol="1" anchor="b" anchorCtr="0" compatLnSpc="1">
            <a:prstTxWarp prst="textNoShape">
              <a:avLst/>
            </a:prstTxWarp>
          </a:bodyPr>
          <a:lstStyle>
            <a:lvl1pPr defTabSz="929962">
              <a:spcBef>
                <a:spcPct val="0"/>
              </a:spcBef>
              <a:buClrTx/>
              <a:buFontTx/>
              <a:buNone/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9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2" tIns="46501" rIns="93002" bIns="46501" numCol="1" anchor="b" anchorCtr="0" compatLnSpc="1">
            <a:prstTxWarp prst="textNoShape">
              <a:avLst/>
            </a:prstTxWarp>
          </a:bodyPr>
          <a:lstStyle>
            <a:lvl1pPr algn="r" defTabSz="929962">
              <a:spcBef>
                <a:spcPct val="0"/>
              </a:spcBef>
              <a:buClrTx/>
              <a:buFontTx/>
              <a:buNone/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60350EC-C72F-4E09-8FE6-3C1472BB9D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5335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60350EC-C72F-4E09-8FE6-3C1472BB9D5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134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31A4C-D7DB-4A22-B691-3CC6472A1B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1C50B-0583-48B0-82ED-C192287BBA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5597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5597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B00EC-0D6C-40B6-885C-8499A53505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pPr>
              <a:defRPr/>
            </a:pPr>
            <a:fld id="{7AB0CFCC-0100-45FB-ABD3-940542DB39D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668940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B0CFCC-0100-45FB-ABD3-940542DB39D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623327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B0CFCC-0100-45FB-ABD3-940542DB39D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267205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B0CFCC-0100-45FB-ABD3-940542DB39D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694182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B0CFCC-0100-45FB-ABD3-940542DB39D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501772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B0CFCC-0100-45FB-ABD3-940542DB39D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668305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B0CFCC-0100-45FB-ABD3-940542DB39D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057939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pPr>
              <a:defRPr/>
            </a:pPr>
            <a:fld id="{7AB0CFCC-0100-45FB-ABD3-940542DB39D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048162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F3A01-7727-4CED-85F7-C9A9AAF654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pPr>
              <a:defRPr/>
            </a:pPr>
            <a:fld id="{7AB0CFCC-0100-45FB-ABD3-940542DB39D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0246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B0CFCC-0100-45FB-ABD3-940542DB39D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312021"/>
      </p:ext>
    </p:extLst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B0CFCC-0100-45FB-ABD3-940542DB39D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677925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264FAF-3E49-4119-8050-8595809E3D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E5DE8F-FAE3-4891-8A4B-57E751C529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808F6A-5B80-4F50-B632-37CDA6C591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F4F75-0FE1-43D3-B649-2CDBDE4450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6428FA-42E7-40E6-8940-DAE5DE013B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12915-CC5B-4A6E-BE76-58A01823C3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68DF5-66FB-48EF-97F1-9899B4CC95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7924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000">
                <a:solidFill>
                  <a:srgbClr val="000000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000">
                <a:solidFill>
                  <a:srgbClr val="000000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000">
                <a:solidFill>
                  <a:srgbClr val="000000"/>
                </a:solidFill>
                <a:cs typeface="Arial" charset="0"/>
              </a:defRPr>
            </a:lvl1pPr>
          </a:lstStyle>
          <a:p>
            <a:pPr>
              <a:defRPr/>
            </a:pPr>
            <a:fld id="{96065887-9521-4586-8575-78FF8032FC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endParaRPr lang="en-CA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457200" y="990600"/>
            <a:ext cx="8077200" cy="0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endParaRPr lang="en-CA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endParaRPr lang="en-CA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3083" name="Picture 20" descr="WL Logo with Tagline_new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924800" y="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8654" r:id="rId1"/>
    <p:sldLayoutId id="2147488655" r:id="rId2"/>
    <p:sldLayoutId id="2147488656" r:id="rId3"/>
    <p:sldLayoutId id="2147488657" r:id="rId4"/>
    <p:sldLayoutId id="2147488658" r:id="rId5"/>
    <p:sldLayoutId id="2147488659" r:id="rId6"/>
    <p:sldLayoutId id="2147488660" r:id="rId7"/>
    <p:sldLayoutId id="2147488661" r:id="rId8"/>
    <p:sldLayoutId id="2147488662" r:id="rId9"/>
    <p:sldLayoutId id="2147488663" r:id="rId10"/>
    <p:sldLayoutId id="214748866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aramond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aramond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aramond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p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7AB0CFCC-0100-45FB-ABD3-940542DB39D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119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8670" r:id="rId1"/>
    <p:sldLayoutId id="2147488671" r:id="rId2"/>
    <p:sldLayoutId id="2147488672" r:id="rId3"/>
    <p:sldLayoutId id="2147488673" r:id="rId4"/>
    <p:sldLayoutId id="2147488674" r:id="rId5"/>
    <p:sldLayoutId id="2147488675" r:id="rId6"/>
    <p:sldLayoutId id="2147488676" r:id="rId7"/>
    <p:sldLayoutId id="2147488677" r:id="rId8"/>
    <p:sldLayoutId id="2147488678" r:id="rId9"/>
    <p:sldLayoutId id="2147488679" r:id="rId10"/>
    <p:sldLayoutId id="2147488680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0F97E041-634B-4B3E-8669-42583D9567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69825ADD-F95C-4747-9B41-5DB21C28E6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2600" y="643467"/>
            <a:ext cx="8178799" cy="5571066"/>
          </a:xfrm>
          <a:prstGeom prst="rect">
            <a:avLst/>
          </a:prstGeom>
          <a:solidFill>
            <a:schemeClr val="accent1"/>
          </a:solidFill>
          <a:ln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86791A8E-B2BA-467D-BB87-8CFBFB13AF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4646" y="809244"/>
            <a:ext cx="7934706" cy="5239512"/>
          </a:xfrm>
          <a:prstGeom prst="rect">
            <a:avLst/>
          </a:prstGeom>
          <a:noFill/>
          <a:ln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64877" y="4064626"/>
            <a:ext cx="7205369" cy="1476235"/>
          </a:xfrm>
        </p:spPr>
        <p:txBody>
          <a:bodyPr>
            <a:normAutofit/>
          </a:bodyPr>
          <a:lstStyle/>
          <a:p>
            <a:pPr algn="ctr"/>
            <a:r>
              <a:rPr lang="en-US" sz="2400" dirty="0">
                <a:solidFill>
                  <a:srgbClr val="FFFFFF"/>
                </a:solidFill>
              </a:rPr>
              <a:t>Treasurers Report – February 2023 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AD93CC92-7632-4F4E-96A1-835AC21F0D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4877" y="1285196"/>
            <a:ext cx="7205370" cy="2779429"/>
          </a:xfrm>
        </p:spPr>
        <p:txBody>
          <a:bodyPr>
            <a:normAutofit/>
          </a:bodyPr>
          <a:lstStyle/>
          <a:p>
            <a:pPr algn="ctr"/>
            <a:r>
              <a:rPr lang="en-US" sz="7000" b="1" dirty="0"/>
              <a:t>Minden Hills Cultural Center Foundation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CDF6683-0FDB-4720-A562-93EB12322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Balance Sheet as at February 28, 2023</a:t>
            </a:r>
            <a:endParaRPr lang="en-CA" dirty="0">
              <a:solidFill>
                <a:srgbClr val="0070C0"/>
              </a:solidFill>
            </a:endParaRPr>
          </a:p>
        </p:txBody>
      </p:sp>
      <p:sp>
        <p:nvSpPr>
          <p:cNvPr id="819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D38003-C515-4EA9-B7D6-1C438059B82C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84FD43D-B47B-28DC-918B-D8E3E60CC2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5225" y="1371600"/>
            <a:ext cx="5960667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888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2831E0F-DE06-48C2-8DB3-B2071817B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000" b="1" dirty="0">
                <a:solidFill>
                  <a:srgbClr val="0070C0"/>
                </a:solidFill>
              </a:rPr>
              <a:t>Income Statement – YTD February 28, 2023</a:t>
            </a:r>
            <a:endParaRPr lang="en-CA" sz="3000" dirty="0">
              <a:solidFill>
                <a:srgbClr val="0070C0"/>
              </a:solidFill>
            </a:endParaRPr>
          </a:p>
        </p:txBody>
      </p:sp>
      <p:sp>
        <p:nvSpPr>
          <p:cNvPr id="819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D38003-C515-4EA9-B7D6-1C438059B82C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21D2F2B-F3A6-1477-23DF-E96A3BA85B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0080588"/>
              </p:ext>
            </p:extLst>
          </p:nvPr>
        </p:nvGraphicFramePr>
        <p:xfrm>
          <a:off x="1981200" y="1143001"/>
          <a:ext cx="5410202" cy="4800598"/>
        </p:xfrm>
        <a:graphic>
          <a:graphicData uri="http://schemas.openxmlformats.org/drawingml/2006/table">
            <a:tbl>
              <a:tblPr/>
              <a:tblGrid>
                <a:gridCol w="644392">
                  <a:extLst>
                    <a:ext uri="{9D8B030D-6E8A-4147-A177-3AD203B41FA5}">
                      <a16:colId xmlns:a16="http://schemas.microsoft.com/office/drawing/2014/main" val="2247484129"/>
                    </a:ext>
                  </a:extLst>
                </a:gridCol>
                <a:gridCol w="2255368">
                  <a:extLst>
                    <a:ext uri="{9D8B030D-6E8A-4147-A177-3AD203B41FA5}">
                      <a16:colId xmlns:a16="http://schemas.microsoft.com/office/drawing/2014/main" val="1955756025"/>
                    </a:ext>
                  </a:extLst>
                </a:gridCol>
                <a:gridCol w="107398">
                  <a:extLst>
                    <a:ext uri="{9D8B030D-6E8A-4147-A177-3AD203B41FA5}">
                      <a16:colId xmlns:a16="http://schemas.microsoft.com/office/drawing/2014/main" val="2032270782"/>
                    </a:ext>
                  </a:extLst>
                </a:gridCol>
                <a:gridCol w="644392">
                  <a:extLst>
                    <a:ext uri="{9D8B030D-6E8A-4147-A177-3AD203B41FA5}">
                      <a16:colId xmlns:a16="http://schemas.microsoft.com/office/drawing/2014/main" val="3760604377"/>
                    </a:ext>
                  </a:extLst>
                </a:gridCol>
                <a:gridCol w="644392">
                  <a:extLst>
                    <a:ext uri="{9D8B030D-6E8A-4147-A177-3AD203B41FA5}">
                      <a16:colId xmlns:a16="http://schemas.microsoft.com/office/drawing/2014/main" val="1092408582"/>
                    </a:ext>
                  </a:extLst>
                </a:gridCol>
                <a:gridCol w="295346">
                  <a:extLst>
                    <a:ext uri="{9D8B030D-6E8A-4147-A177-3AD203B41FA5}">
                      <a16:colId xmlns:a16="http://schemas.microsoft.com/office/drawing/2014/main" val="2354911468"/>
                    </a:ext>
                  </a:extLst>
                </a:gridCol>
                <a:gridCol w="818914">
                  <a:extLst>
                    <a:ext uri="{9D8B030D-6E8A-4147-A177-3AD203B41FA5}">
                      <a16:colId xmlns:a16="http://schemas.microsoft.com/office/drawing/2014/main" val="1756722338"/>
                    </a:ext>
                  </a:extLst>
                </a:gridCol>
              </a:tblGrid>
              <a:tr h="19138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9237559"/>
                  </a:ext>
                </a:extLst>
              </a:tr>
              <a:tr h="19138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2454391"/>
                  </a:ext>
                </a:extLst>
              </a:tr>
              <a:tr h="19138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Receipts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2067502"/>
                  </a:ext>
                </a:extLst>
              </a:tr>
              <a:tr h="191386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Donations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3,659 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1,837 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4089044"/>
                  </a:ext>
                </a:extLst>
              </a:tr>
              <a:tr h="191386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Artisan Market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1,890 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0844767"/>
                  </a:ext>
                </a:extLst>
              </a:tr>
              <a:tr h="191386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Fire and Ice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3,170 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4532525"/>
                  </a:ext>
                </a:extLst>
              </a:tr>
              <a:tr h="191386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8,719 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1,837 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4950120"/>
                  </a:ext>
                </a:extLst>
              </a:tr>
              <a:tr h="191386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4109599"/>
                  </a:ext>
                </a:extLst>
              </a:tr>
              <a:tr h="19138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Expenditures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9379651"/>
                  </a:ext>
                </a:extLst>
              </a:tr>
              <a:tr h="19138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Accounting and Legal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- 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233 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9341883"/>
                  </a:ext>
                </a:extLst>
              </a:tr>
              <a:tr h="19138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Bank Charges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26 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177 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2107066"/>
                  </a:ext>
                </a:extLst>
              </a:tr>
              <a:tr h="19138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Fundraising - Fire and Ice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1,823 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- 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0285696"/>
                  </a:ext>
                </a:extLst>
              </a:tr>
              <a:tr h="19138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Insurance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984 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985 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4439794"/>
                  </a:ext>
                </a:extLst>
              </a:tr>
              <a:tr h="19138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Information Technology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1,972 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236 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7103119"/>
                  </a:ext>
                </a:extLst>
              </a:tr>
              <a:tr h="19138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Office and general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1143498"/>
                  </a:ext>
                </a:extLst>
              </a:tr>
              <a:tr h="19138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4,805 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1,631 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2208631"/>
                  </a:ext>
                </a:extLst>
              </a:tr>
              <a:tr h="19138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4739921"/>
                  </a:ext>
                </a:extLst>
              </a:tr>
              <a:tr h="19936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Excess (deficit) Receipts over expenditures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3,914 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206 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8370054"/>
                  </a:ext>
                </a:extLst>
              </a:tr>
              <a:tr h="19936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5808367"/>
                  </a:ext>
                </a:extLst>
              </a:tr>
              <a:tr h="19138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9252195"/>
                  </a:ext>
                </a:extLst>
              </a:tr>
              <a:tr h="19138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Summary by Event: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5160962"/>
                  </a:ext>
                </a:extLst>
              </a:tr>
              <a:tr h="19138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6887169"/>
                  </a:ext>
                </a:extLst>
              </a:tr>
              <a:tr h="19138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Artisan Market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1,890 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3920360"/>
                  </a:ext>
                </a:extLst>
              </a:tr>
              <a:tr h="19138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Fire and Ice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1,810 </a:t>
                      </a: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8595027"/>
                  </a:ext>
                </a:extLst>
              </a:tr>
              <a:tr h="19138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26" marR="7526" marT="7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26543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580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2831E0F-DE06-48C2-8DB3-B2071817B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000" b="1" dirty="0">
                <a:solidFill>
                  <a:srgbClr val="0070C0"/>
                </a:solidFill>
              </a:rPr>
              <a:t>Income Statement – Fire &amp; Ice 2023</a:t>
            </a:r>
            <a:endParaRPr lang="en-CA" sz="3000" dirty="0">
              <a:solidFill>
                <a:srgbClr val="0070C0"/>
              </a:solidFill>
            </a:endParaRPr>
          </a:p>
        </p:txBody>
      </p:sp>
      <p:sp>
        <p:nvSpPr>
          <p:cNvPr id="819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D38003-C515-4EA9-B7D6-1C438059B82C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D531EAB-D12D-EFB1-0C25-452A6AB606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004386"/>
              </p:ext>
            </p:extLst>
          </p:nvPr>
        </p:nvGraphicFramePr>
        <p:xfrm>
          <a:off x="2362200" y="1219196"/>
          <a:ext cx="4267199" cy="5029206"/>
        </p:xfrm>
        <a:graphic>
          <a:graphicData uri="http://schemas.openxmlformats.org/drawingml/2006/table">
            <a:tbl>
              <a:tblPr/>
              <a:tblGrid>
                <a:gridCol w="708739">
                  <a:extLst>
                    <a:ext uri="{9D8B030D-6E8A-4147-A177-3AD203B41FA5}">
                      <a16:colId xmlns:a16="http://schemas.microsoft.com/office/drawing/2014/main" val="3892547637"/>
                    </a:ext>
                  </a:extLst>
                </a:gridCol>
                <a:gridCol w="708739">
                  <a:extLst>
                    <a:ext uri="{9D8B030D-6E8A-4147-A177-3AD203B41FA5}">
                      <a16:colId xmlns:a16="http://schemas.microsoft.com/office/drawing/2014/main" val="4224212546"/>
                    </a:ext>
                  </a:extLst>
                </a:gridCol>
                <a:gridCol w="708739">
                  <a:extLst>
                    <a:ext uri="{9D8B030D-6E8A-4147-A177-3AD203B41FA5}">
                      <a16:colId xmlns:a16="http://schemas.microsoft.com/office/drawing/2014/main" val="2774267510"/>
                    </a:ext>
                  </a:extLst>
                </a:gridCol>
                <a:gridCol w="708739">
                  <a:extLst>
                    <a:ext uri="{9D8B030D-6E8A-4147-A177-3AD203B41FA5}">
                      <a16:colId xmlns:a16="http://schemas.microsoft.com/office/drawing/2014/main" val="2873730513"/>
                    </a:ext>
                  </a:extLst>
                </a:gridCol>
                <a:gridCol w="708739">
                  <a:extLst>
                    <a:ext uri="{9D8B030D-6E8A-4147-A177-3AD203B41FA5}">
                      <a16:colId xmlns:a16="http://schemas.microsoft.com/office/drawing/2014/main" val="236408608"/>
                    </a:ext>
                  </a:extLst>
                </a:gridCol>
                <a:gridCol w="723504">
                  <a:extLst>
                    <a:ext uri="{9D8B030D-6E8A-4147-A177-3AD203B41FA5}">
                      <a16:colId xmlns:a16="http://schemas.microsoft.com/office/drawing/2014/main" val="966012687"/>
                    </a:ext>
                  </a:extLst>
                </a:gridCol>
              </a:tblGrid>
              <a:tr h="19343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Tickets</a:t>
                      </a: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Amount</a:t>
                      </a: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4551120"/>
                  </a:ext>
                </a:extLst>
              </a:tr>
              <a:tr h="19343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Revenue</a:t>
                      </a: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895192"/>
                  </a:ext>
                </a:extLst>
              </a:tr>
              <a:tr h="19343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Ticket Sales  &amp; Drinks</a:t>
                      </a: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3,170.45 </a:t>
                      </a: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9552279"/>
                  </a:ext>
                </a:extLst>
              </a:tr>
              <a:tr h="19343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Donations - Fire &amp; Ice</a:t>
                      </a: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3734391"/>
                  </a:ext>
                </a:extLst>
              </a:tr>
              <a:tr h="19343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MH</a:t>
                      </a: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133.24 </a:t>
                      </a: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0027108"/>
                  </a:ext>
                </a:extLst>
              </a:tr>
              <a:tr h="19343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</a:t>
                      </a: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89.72 </a:t>
                      </a: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7635288"/>
                  </a:ext>
                </a:extLst>
              </a:tr>
              <a:tr h="19343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NEB</a:t>
                      </a: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240.00 </a:t>
                      </a: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462.96 </a:t>
                      </a: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9727797"/>
                  </a:ext>
                </a:extLst>
              </a:tr>
              <a:tr h="19343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243832"/>
                  </a:ext>
                </a:extLst>
              </a:tr>
              <a:tr h="19343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Revenue</a:t>
                      </a: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3,633.41 </a:t>
                      </a: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1212150"/>
                  </a:ext>
                </a:extLst>
              </a:tr>
              <a:tr h="19343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0165275"/>
                  </a:ext>
                </a:extLst>
              </a:tr>
              <a:tr h="19343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Expenses </a:t>
                      </a: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3850151"/>
                  </a:ext>
                </a:extLst>
              </a:tr>
              <a:tr h="19343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Advertising</a:t>
                      </a: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119.50 </a:t>
                      </a: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4091732"/>
                  </a:ext>
                </a:extLst>
              </a:tr>
              <a:tr h="19343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OMMMH</a:t>
                      </a: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Drinks</a:t>
                      </a: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284.00 </a:t>
                      </a: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8124324"/>
                  </a:ext>
                </a:extLst>
              </a:tr>
              <a:tr h="19343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Boshkung</a:t>
                      </a: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Beer</a:t>
                      </a: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242.95 </a:t>
                      </a: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3554294"/>
                  </a:ext>
                </a:extLst>
              </a:tr>
              <a:tr h="19343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Decorations </a:t>
                      </a: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133.24 </a:t>
                      </a: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6762967"/>
                  </a:ext>
                </a:extLst>
              </a:tr>
              <a:tr h="19343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Advertising</a:t>
                      </a: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427.14 </a:t>
                      </a: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6943611"/>
                  </a:ext>
                </a:extLst>
              </a:tr>
              <a:tr h="19343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Food and Drinks</a:t>
                      </a: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89.72 </a:t>
                      </a: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3376703"/>
                  </a:ext>
                </a:extLst>
              </a:tr>
              <a:tr h="19343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Straw</a:t>
                      </a: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105.00 </a:t>
                      </a: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318781"/>
                  </a:ext>
                </a:extLst>
              </a:tr>
              <a:tr h="19343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Printing</a:t>
                      </a: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135.00 </a:t>
                      </a: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5434195"/>
                  </a:ext>
                </a:extLst>
              </a:tr>
              <a:tr h="19343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Insurance</a:t>
                      </a: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286.74 </a:t>
                      </a: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1545278"/>
                  </a:ext>
                </a:extLst>
              </a:tr>
              <a:tr h="19343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Square SC</a:t>
                      </a: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7085595"/>
                  </a:ext>
                </a:extLst>
              </a:tr>
              <a:tr h="19343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186893"/>
                  </a:ext>
                </a:extLst>
              </a:tr>
              <a:tr h="19343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1,823.29 </a:t>
                      </a: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8850290"/>
                  </a:ext>
                </a:extLst>
              </a:tr>
              <a:tr h="19343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3172257"/>
                  </a:ext>
                </a:extLst>
              </a:tr>
              <a:tr h="19343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8876771"/>
                  </a:ext>
                </a:extLst>
              </a:tr>
              <a:tr h="19343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 Income</a:t>
                      </a: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1,810.12 </a:t>
                      </a:r>
                    </a:p>
                  </a:txBody>
                  <a:tcPr marL="7261" marR="7261" marT="72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82720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552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2831E0F-DE06-48C2-8DB3-B2071817B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000" b="1" dirty="0">
                <a:solidFill>
                  <a:srgbClr val="0070C0"/>
                </a:solidFill>
              </a:rPr>
              <a:t>Donations – YTD February 28, 2023</a:t>
            </a:r>
            <a:endParaRPr lang="en-CA" sz="3000" dirty="0">
              <a:solidFill>
                <a:srgbClr val="0070C0"/>
              </a:solidFill>
            </a:endParaRPr>
          </a:p>
        </p:txBody>
      </p:sp>
      <p:sp>
        <p:nvSpPr>
          <p:cNvPr id="819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D38003-C515-4EA9-B7D6-1C438059B82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365442"/>
      </p:ext>
    </p:extLst>
  </p:cSld>
  <p:clrMapOvr>
    <a:masterClrMapping/>
  </p:clrMapOvr>
</p:sld>
</file>

<file path=ppt/theme/theme1.xml><?xml version="1.0" encoding="utf-8"?>
<a:theme xmlns:a="http://schemas.openxmlformats.org/drawingml/2006/main" name="4_Level">
  <a:themeElements>
    <a:clrScheme name="2_Level 10">
      <a:dk1>
        <a:srgbClr val="000000"/>
      </a:dk1>
      <a:lt1>
        <a:srgbClr val="FFFFFF"/>
      </a:lt1>
      <a:dk2>
        <a:srgbClr val="990033"/>
      </a:dk2>
      <a:lt2>
        <a:srgbClr val="990033"/>
      </a:lt2>
      <a:accent1>
        <a:srgbClr val="990033"/>
      </a:accent1>
      <a:accent2>
        <a:srgbClr val="990033"/>
      </a:accent2>
      <a:accent3>
        <a:srgbClr val="FFFFFF"/>
      </a:accent3>
      <a:accent4>
        <a:srgbClr val="000000"/>
      </a:accent4>
      <a:accent5>
        <a:srgbClr val="CAAAAD"/>
      </a:accent5>
      <a:accent6>
        <a:srgbClr val="8A002D"/>
      </a:accent6>
      <a:hlink>
        <a:srgbClr val="990033"/>
      </a:hlink>
      <a:folHlink>
        <a:srgbClr val="990033"/>
      </a:folHlink>
    </a:clrScheme>
    <a:fontScheme name="2_Level">
      <a:majorFont>
        <a:latin typeface="Garamond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evel 9">
        <a:dk1>
          <a:srgbClr val="000000"/>
        </a:dk1>
        <a:lt1>
          <a:srgbClr val="FFFFFF"/>
        </a:lt1>
        <a:dk2>
          <a:srgbClr val="990033"/>
        </a:dk2>
        <a:lt2>
          <a:srgbClr val="663300"/>
        </a:lt2>
        <a:accent1>
          <a:srgbClr val="990033"/>
        </a:accent1>
        <a:accent2>
          <a:srgbClr val="990033"/>
        </a:accent2>
        <a:accent3>
          <a:srgbClr val="FFFFFF"/>
        </a:accent3>
        <a:accent4>
          <a:srgbClr val="000000"/>
        </a:accent4>
        <a:accent5>
          <a:srgbClr val="CAAAAD"/>
        </a:accent5>
        <a:accent6>
          <a:srgbClr val="8A002D"/>
        </a:accent6>
        <a:hlink>
          <a:srgbClr val="990033"/>
        </a:hlink>
        <a:folHlink>
          <a:srgbClr val="9900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evel 10">
        <a:dk1>
          <a:srgbClr val="000000"/>
        </a:dk1>
        <a:lt1>
          <a:srgbClr val="FFFFFF"/>
        </a:lt1>
        <a:dk2>
          <a:srgbClr val="990033"/>
        </a:dk2>
        <a:lt2>
          <a:srgbClr val="990033"/>
        </a:lt2>
        <a:accent1>
          <a:srgbClr val="990033"/>
        </a:accent1>
        <a:accent2>
          <a:srgbClr val="990033"/>
        </a:accent2>
        <a:accent3>
          <a:srgbClr val="FFFFFF"/>
        </a:accent3>
        <a:accent4>
          <a:srgbClr val="000000"/>
        </a:accent4>
        <a:accent5>
          <a:srgbClr val="CAAAAD"/>
        </a:accent5>
        <a:accent6>
          <a:srgbClr val="8A002D"/>
        </a:accent6>
        <a:hlink>
          <a:srgbClr val="990033"/>
        </a:hlink>
        <a:folHlink>
          <a:srgbClr val="9900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6489</TotalTime>
  <Words>213</Words>
  <Application>Microsoft Office PowerPoint</Application>
  <PresentationFormat>On-screen Show (4:3)</PresentationFormat>
  <Paragraphs>93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Calibri</vt:lpstr>
      <vt:lpstr>Calibri Light</vt:lpstr>
      <vt:lpstr>Garamond</vt:lpstr>
      <vt:lpstr>Times New Roman</vt:lpstr>
      <vt:lpstr>Verdana</vt:lpstr>
      <vt:lpstr>Wingdings</vt:lpstr>
      <vt:lpstr>4_Level</vt:lpstr>
      <vt:lpstr>Metropolitan</vt:lpstr>
      <vt:lpstr>Minden Hills Cultural Center Foundation</vt:lpstr>
      <vt:lpstr>Balance Sheet as at February 28, 2023</vt:lpstr>
      <vt:lpstr>Income Statement – YTD February 28, 2023</vt:lpstr>
      <vt:lpstr>Income Statement – Fire &amp; Ice 2023</vt:lpstr>
      <vt:lpstr>Donations – YTD February 28, 2023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Moody River Estates Community Association, Inc</dc:title>
  <dc:creator>Neil Briggs</dc:creator>
  <cp:lastModifiedBy>Neil Briggs</cp:lastModifiedBy>
  <cp:revision>22</cp:revision>
  <dcterms:created xsi:type="dcterms:W3CDTF">2020-11-15T20:44:41Z</dcterms:created>
  <dcterms:modified xsi:type="dcterms:W3CDTF">2023-04-19T14:04:53Z</dcterms:modified>
</cp:coreProperties>
</file>